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sldIdLst>
    <p:sldId id="278" r:id="rId2"/>
    <p:sldId id="279" r:id="rId3"/>
    <p:sldId id="280" r:id="rId4"/>
    <p:sldId id="283" r:id="rId5"/>
    <p:sldId id="281" r:id="rId6"/>
    <p:sldId id="282" r:id="rId7"/>
    <p:sldId id="285" r:id="rId8"/>
  </p:sldIdLst>
  <p:sldSz cx="12192000" cy="6858000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>
      <p:cViewPr>
        <p:scale>
          <a:sx n="70" d="100"/>
          <a:sy n="70" d="100"/>
        </p:scale>
        <p:origin x="-77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3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3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3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4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418C27D-3AC0-44F1-BEDD-F12899051DA4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522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82C2DAE-7039-4698-83AB-524DFBEAC70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06.10.2023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A108F35-48D3-49B0-98A9-C73FD9194C2A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42084"/>
              </p:ext>
            </p:extLst>
          </p:nvPr>
        </p:nvGraphicFramePr>
        <p:xfrm>
          <a:off x="191344" y="882961"/>
          <a:ext cx="11809312" cy="583264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80641"/>
                <a:gridCol w="2535742"/>
                <a:gridCol w="2825541"/>
                <a:gridCol w="3767388"/>
              </a:tblGrid>
              <a:tr h="477227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Сигнал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Действия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Способы оповещения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</a:tr>
              <a:tr h="619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нерабочее время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 учебное </a:t>
                      </a:r>
                      <a:r>
                        <a:rPr lang="ru-RU" sz="1800" dirty="0">
                          <a:effectLst/>
                        </a:rPr>
                        <a:t>время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5775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«ВНИМАНИЕ ВСЕМ !»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 gridSpan="2">
                  <a:txBody>
                    <a:bodyPr/>
                    <a:lstStyle/>
                    <a:p>
                      <a:pPr marL="357750" indent="-28575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dirty="0" smtClean="0">
                          <a:effectLst/>
                        </a:rPr>
                        <a:t>включить </a:t>
                      </a:r>
                      <a:r>
                        <a:rPr lang="ru-RU" sz="1800" dirty="0">
                          <a:effectLst/>
                        </a:rPr>
                        <a:t>радиоприемник, телевизор и прослушать сообщение о сложившейся ситуации и порядке действий (прослушать сообщение по системе оповещения</a:t>
                      </a:r>
                      <a:r>
                        <a:rPr lang="ru-RU" sz="1800" dirty="0" smtClean="0">
                          <a:effectLst/>
                        </a:rPr>
                        <a:t>);</a:t>
                      </a:r>
                    </a:p>
                    <a:p>
                      <a:pPr marL="357750" indent="-28575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800" dirty="0">
                        <a:effectLst/>
                      </a:endParaRPr>
                    </a:p>
                    <a:p>
                      <a:pPr marL="357750" indent="-28575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dirty="0" smtClean="0">
                          <a:effectLst/>
                        </a:rPr>
                        <a:t>полученную </a:t>
                      </a:r>
                      <a:r>
                        <a:rPr lang="ru-RU" sz="1800" dirty="0">
                          <a:effectLst/>
                        </a:rPr>
                        <a:t>информацию передать </a:t>
                      </a:r>
                      <a:r>
                        <a:rPr lang="ru-RU" sz="1800" dirty="0" smtClean="0">
                          <a:effectLst/>
                        </a:rPr>
                        <a:t>членам семьи, соседям</a:t>
                      </a:r>
                      <a:r>
                        <a:rPr lang="ru-RU" sz="1800" dirty="0">
                          <a:effectLst/>
                        </a:rPr>
                        <a:t>, одноклассникам, учителям, </a:t>
                      </a:r>
                      <a:r>
                        <a:rPr lang="ru-RU" sz="1800" dirty="0" smtClean="0">
                          <a:effectLst/>
                        </a:rPr>
                        <a:t>персоналу</a:t>
                      </a:r>
                    </a:p>
                    <a:p>
                      <a:pPr marL="357750" indent="-28575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автоматизированной системы оповещения: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сирены;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голосовые сообщения по телевидению и радио.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Городские громкоговорители, колокола.</a:t>
                      </a:r>
                    </a:p>
                    <a:p>
                      <a:pPr algn="ctr" hangingPunct="0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Подвижные </a:t>
                      </a:r>
                      <a:r>
                        <a:rPr lang="ru-RU" sz="1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звукоусилительные</a:t>
                      </a:r>
                      <a:r>
                        <a:rPr lang="ru-RU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установки.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44221" marR="446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6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36282"/>
              </p:ext>
            </p:extLst>
          </p:nvPr>
        </p:nvGraphicFramePr>
        <p:xfrm>
          <a:off x="191344" y="764703"/>
          <a:ext cx="11809312" cy="59742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7278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«Воздушная тревога»</a:t>
                      </a:r>
                      <a:endParaRPr lang="ru-RU" sz="1400" dirty="0">
                        <a:effectLst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(при </a:t>
                      </a:r>
                      <a:r>
                        <a:rPr lang="ru-RU" sz="1400" dirty="0" smtClean="0">
                          <a:effectLst/>
                        </a:rPr>
                        <a:t>авианалете, артобстреле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Дома: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закрыть окна, отключить электроэнергию, газ, воду;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взять средства индивидуальной защиты, сотовый телефон, документы, по </a:t>
                      </a:r>
                      <a:r>
                        <a:rPr lang="ru-RU" sz="1400" dirty="0" smtClean="0">
                          <a:effectLst/>
                        </a:rPr>
                        <a:t>возможности запас </a:t>
                      </a:r>
                      <a:r>
                        <a:rPr lang="ru-RU" sz="1400" dirty="0">
                          <a:effectLst/>
                        </a:rPr>
                        <a:t>воды, </a:t>
                      </a:r>
                      <a:r>
                        <a:rPr lang="ru-RU" sz="1400" dirty="0" smtClean="0">
                          <a:effectLst/>
                        </a:rPr>
                        <a:t>аптечку, тёплые </a:t>
                      </a:r>
                      <a:r>
                        <a:rPr lang="ru-RU" sz="1400" dirty="0">
                          <a:effectLst/>
                        </a:rPr>
                        <a:t>вещи;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если поблизости нет защитного сооружения, спуститься в подвальное помещение;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при укрытии в подвале на видном месте фасада здания прикрепить плакат «Здесь находятся люди» (на случай завала входа в подвал);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если подвала нет – спуститься на нижний этаж и укрыться под несущими конструкциями;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если по каким-то причинам вы не можете покинуть квартиру, укройтесь в ванной комнате, там должны находиться запас питьевой воды, продуктов, медикаменты, ткань для застилки дна ванны;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ни в коем случае нельзя находиться напротив окон, лучше всего их закрыть мешками с песком;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оконные стёкла необходимо заклеить крест-накрест липкой лентой (скотчем, пластырем);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ждать сигнал «ОТБОЙ».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 школе: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при получении сигнала оповестить одноклассников, учителей;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действовать по указаниям учителей;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взять с собой сотовый телефон, документы, по возможности -  запас воды, тёплые вещи;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спуститься в подвальное помещение;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быть в готовности к оказанию первой помощи пострадавшим;</a:t>
                      </a:r>
                    </a:p>
                    <a:p>
                      <a:pPr marL="72000" algn="just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</a:t>
                      </a:r>
                      <a:r>
                        <a:rPr lang="ru-RU" sz="1400" dirty="0" smtClean="0">
                          <a:effectLst/>
                        </a:rPr>
                        <a:t> ждать </a:t>
                      </a:r>
                      <a:r>
                        <a:rPr lang="ru-RU" sz="1400" dirty="0">
                          <a:effectLst/>
                        </a:rPr>
                        <a:t>сигнал «ОТБОЙ».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4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41946"/>
              </p:ext>
            </p:extLst>
          </p:nvPr>
        </p:nvGraphicFramePr>
        <p:xfrm>
          <a:off x="191344" y="764703"/>
          <a:ext cx="11809312" cy="59742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7278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«Воздушная тревога»</a:t>
                      </a:r>
                      <a:endParaRPr lang="ru-RU" sz="1400" dirty="0">
                        <a:effectLst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(при </a:t>
                      </a:r>
                      <a:r>
                        <a:rPr lang="ru-RU" sz="1400" dirty="0" smtClean="0">
                          <a:effectLst/>
                        </a:rPr>
                        <a:t>авианалете, артобстреле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algn="ctr" hangingPunct="0"/>
                      <a:endParaRPr lang="ru-RU" sz="17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7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улице:</a:t>
                      </a:r>
                    </a:p>
                    <a:p>
                      <a:pPr algn="ctr" hangingPunct="0"/>
                      <a:endParaRPr lang="ru-RU" sz="17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услышав свист пролетающего боеприпаса или его взрыв, немедленно лечь на землю;</a:t>
                      </a: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рекомендуется переждать артобстрел, авианалёт, плотно заткнув уши и приоткрыв рот для регулирования давления – звуковое поражение (акустический удар) может привести к разрывам сосудов, барабанных перепонок;</a:t>
                      </a: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укрыться в ближайшем защитном сооружении, заглубленном помещении, складках местности (подвал, подземный переход, водосток, смотровая яма, воронка от взрыва, бордюр, бетонный желоб, фундамент забора, канава, ров);</a:t>
                      </a: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следует избегать нахождения возле техники, пожароопасных и взрывоопасных объектов, современных остекленных зданий и сооружений;</a:t>
                      </a: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многоэтажных панельных домов во время обстрела следует находиться на расстоянии не менее 30-50 метров, чтобы обезопасить себя от обрушений конструкций дома (балконов, лоджий, декора, железобетонных конструкций);</a:t>
                      </a:r>
                    </a:p>
                    <a:p>
                      <a:pPr algn="just" hangingPunct="0"/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ждать сигнал «ОТБОЙ».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4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834781"/>
              </p:ext>
            </p:extLst>
          </p:nvPr>
        </p:nvGraphicFramePr>
        <p:xfrm>
          <a:off x="191344" y="764703"/>
          <a:ext cx="11809312" cy="59742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7278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«Воздушная тревога»</a:t>
                      </a:r>
                      <a:endParaRPr lang="ru-RU" sz="1400" dirty="0">
                        <a:effectLst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(при </a:t>
                      </a:r>
                      <a:r>
                        <a:rPr lang="ru-RU" sz="1400" dirty="0" smtClean="0">
                          <a:effectLst/>
                        </a:rPr>
                        <a:t>авианалете, артобстреле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algn="ctr" hangingPunct="0"/>
                      <a:endParaRPr lang="ru-RU" sz="17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hangingPunct="0"/>
                      <a:r>
                        <a:rPr lang="ru-RU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транспорте:</a:t>
                      </a:r>
                    </a:p>
                    <a:p>
                      <a:pPr algn="ctr" hangingPunct="0"/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это общественный транспорт, необходимо попросить водителя немедленно остановить транспортное средство;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отбежать от дороги в направлении от зданий и строений, залечь на землю;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визуально найти более надёжное укрытие;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перебегать следует короткими перебежками сразу после последующего взрыва;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едете в личном транспорте, то необходимо остановиться и лечь на землю, в стороне от машины и противоположной обстрелу;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ждать сигнал «ОТБОЙ».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46656"/>
              </p:ext>
            </p:extLst>
          </p:nvPr>
        </p:nvGraphicFramePr>
        <p:xfrm>
          <a:off x="191344" y="764703"/>
          <a:ext cx="11809312" cy="59742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7278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«Химическая тревога»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algn="ctr" hangingPunct="0"/>
                      <a:endParaRPr lang="ru-RU" sz="16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hangingPunct="0"/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надеть простейшие средства защиты органов дыхания (ватно-марлевая повязка или </a:t>
                      </a:r>
                      <a:r>
                        <a:rPr lang="ru-RU" sz="1600" b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противопыльная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тканевая маска);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покинуть улицу;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b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загерметизировать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окна, двери, вентиляцию;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исключить использование в помещениях открытого огня;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находиться в помещении с включёнными теле- и радио-приёмниками, действовать по инструкции до подачи сигнала «ОТБОЙ».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b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4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38299"/>
              </p:ext>
            </p:extLst>
          </p:nvPr>
        </p:nvGraphicFramePr>
        <p:xfrm>
          <a:off x="191344" y="764703"/>
          <a:ext cx="11809312" cy="597429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7278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800" b="1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Радиацион</a:t>
                      </a:r>
                      <a:endParaRPr lang="ru-RU" sz="1800" b="1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ная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опасность»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algn="ctr" hangingPunct="0"/>
                      <a:endParaRPr lang="ru-RU" sz="16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hangingPunct="0"/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надеть простейшие средства защиты органов дыхания (ватно-марлевая повязка или </a:t>
                      </a:r>
                      <a:r>
                        <a:rPr lang="ru-RU" sz="16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противопыльная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тканевая маска);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покинуть улицу, укрыться в здании (противорадиационном укрытии);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загерметизировать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окна, двери, вентиляцию</a:t>
                      </a: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быть готовым к эвакуации, при себе иметь документы;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находиться в помещении с включёнными теле- и радио-приёмниками, действовать по инструкции, до подачи сигнала «ОТБОЙ».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b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4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3785"/>
            <a:ext cx="12192000" cy="646331"/>
          </a:xfrm>
          <a:prstGeom prst="rect">
            <a:avLst/>
          </a:prstGeom>
          <a:solidFill>
            <a:schemeClr val="lt1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hangingPunct="0"/>
            <a:r>
              <a:rPr lang="ru-RU" b="1" dirty="0"/>
              <a:t>Действия</a:t>
            </a:r>
            <a:endParaRPr lang="ru-RU" dirty="0"/>
          </a:p>
          <a:p>
            <a:pPr algn="ctr"/>
            <a:r>
              <a:rPr lang="ru-RU" dirty="0" smtClean="0"/>
              <a:t>по </a:t>
            </a:r>
            <a:r>
              <a:rPr lang="ru-RU" dirty="0"/>
              <a:t>сигналу гражданской обороны </a:t>
            </a:r>
            <a:r>
              <a:rPr lang="ru-RU" b="1" dirty="0">
                <a:solidFill>
                  <a:srgbClr val="FF0000"/>
                </a:solidFill>
              </a:rPr>
              <a:t>«ВНИМАНИЕ </a:t>
            </a:r>
            <a:r>
              <a:rPr lang="ru-RU" b="1" dirty="0" smtClean="0">
                <a:solidFill>
                  <a:srgbClr val="FF0000"/>
                </a:solidFill>
              </a:rPr>
              <a:t>ВСЕМ!»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82245"/>
              </p:ext>
            </p:extLst>
          </p:nvPr>
        </p:nvGraphicFramePr>
        <p:xfrm>
          <a:off x="191344" y="764703"/>
          <a:ext cx="11809312" cy="597666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28192"/>
                <a:gridCol w="4816504"/>
                <a:gridCol w="2888352"/>
                <a:gridCol w="2376264"/>
              </a:tblGrid>
              <a:tr h="360041"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Речевое сообщение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grid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Действия населения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Способы оповещения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42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нерабочее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учебное время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4825">
                <a:tc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«Угроза </a:t>
                      </a:r>
                      <a:r>
                        <a:rPr lang="ru-RU" sz="1800" b="1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катастрофи</a:t>
                      </a:r>
                      <a:endParaRPr lang="ru-RU" sz="1800" b="1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ческого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затопления»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algn="ctr" hangingPunct="0"/>
                      <a:endParaRPr lang="ru-RU" sz="16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hangingPunct="0"/>
                      <a:endParaRPr lang="ru-RU" sz="16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отключить свет, газ, воду, отопительные приборы;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возможной эвакуации иметь: паспорт или свидетельство о рождении, другие документы, деньги, одежду, обувь, аптечку, теплые вещи;</a:t>
                      </a:r>
                    </a:p>
                    <a:p>
                      <a:pPr marL="285750" indent="-285750" algn="just" hangingPunct="0">
                        <a:buFontTx/>
                        <a:buChar char="-"/>
                      </a:pPr>
                      <a:endParaRPr lang="ru-RU" sz="16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возможности эвакуироваться или занять верхние ярусы прочных зданий.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b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rowSpan="2">
                  <a:txBody>
                    <a:bodyPr/>
                    <a:lstStyle/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Применение автоматизированной системы оповещения: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сирены;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- голосовые сообщения по телевидению и радио.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Длинные гудки сирен предприятий и транспортных средств.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Городские громкоговорители, колокола.</a:t>
                      </a:r>
                    </a:p>
                    <a:p>
                      <a:pPr marL="72000" algn="ctr" hangingPunct="0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 marL="72000" algn="ctr">
                        <a:spcBef>
                          <a:spcPts val="0"/>
                        </a:spcBef>
                      </a:pPr>
                      <a:r>
                        <a:rPr lang="ru-RU" sz="1400" dirty="0" smtClean="0">
                          <a:effectLst/>
                        </a:rPr>
                        <a:t>Подвижные </a:t>
                      </a:r>
                      <a:r>
                        <a:rPr lang="ru-RU" sz="1400" dirty="0" err="1" smtClean="0">
                          <a:effectLst/>
                        </a:rPr>
                        <a:t>звукоусилительные</a:t>
                      </a:r>
                      <a:r>
                        <a:rPr lang="ru-RU" sz="1400" dirty="0" smtClean="0">
                          <a:effectLst/>
                        </a:rPr>
                        <a:t> установки.</a:t>
                      </a: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 anchor="ctr"/>
                </a:tc>
              </a:tr>
              <a:tr h="2594825">
                <a:tc>
                  <a:txBody>
                    <a:bodyPr/>
                    <a:lstStyle/>
                    <a:p>
                      <a:pPr marL="72000" marR="0" indent="0" algn="ctr" defTabSz="914400" eaLnBrk="1" fontAlgn="auto" latinLnBrk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«ОТБОЙ ВОЗДУШ</a:t>
                      </a:r>
                    </a:p>
                    <a:p>
                      <a:pPr marL="72000" marR="0" indent="0" algn="ctr" defTabSz="914400" eaLnBrk="1" fontAlgn="auto" latinLnBrk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НОЙ ТРЕВОГИ»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  <a:p>
                      <a:pPr marL="720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6417" marR="67038" marT="0" marB="0"/>
                </a:tc>
                <a:tc gridSpan="2"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вернуться из укрытия (защитного сооружения) к месту учебы или проживания и быть готовым к возможному повторению сигнала.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1600" b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417" marR="670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4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837</Words>
  <Application>Microsoft Office PowerPoint</Application>
  <PresentationFormat>Произвольный</PresentationFormat>
  <Paragraphs>213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LAdmin</cp:lastModifiedBy>
  <cp:revision>175</cp:revision>
  <cp:lastPrinted>2017-09-19T15:30:58Z</cp:lastPrinted>
  <dcterms:created xsi:type="dcterms:W3CDTF">2017-09-16T15:03:24Z</dcterms:created>
  <dcterms:modified xsi:type="dcterms:W3CDTF">2023-10-06T14:59:36Z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17</vt:i4>
  </property>
</Properties>
</file>